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C_7C4E085D.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4" r:id="rId3"/>
    <p:sldId id="268" r:id="rId4"/>
    <p:sldId id="269" r:id="rId5"/>
    <p:sldId id="265" r:id="rId6"/>
    <p:sldId id="271" r:id="rId7"/>
    <p:sldId id="272" r:id="rId8"/>
    <p:sldId id="258" r:id="rId9"/>
    <p:sldId id="259" r:id="rId10"/>
    <p:sldId id="273" r:id="rId11"/>
    <p:sldId id="274" r:id="rId12"/>
    <p:sldId id="27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56126-8FB5-9C56-033F-A9BE0E591F20}" name="Marian Langhus" initials="ML" userId="a585de40b1f087b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72"/>
  </p:normalViewPr>
  <p:slideViewPr>
    <p:cSldViewPr snapToGrid="0" snapToObjects="1">
      <p:cViewPr varScale="1">
        <p:scale>
          <a:sx n="113" d="100"/>
          <a:sy n="113" d="100"/>
        </p:scale>
        <p:origin x="520" y="176"/>
      </p:cViewPr>
      <p:guideLst/>
    </p:cSldViewPr>
  </p:slideViewPr>
  <p:notesTextViewPr>
    <p:cViewPr>
      <p:scale>
        <a:sx n="1" d="1"/>
        <a:sy n="1" d="1"/>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omments/modernComment_10C_7C4E085D.xml><?xml version="1.0" encoding="utf-8"?>
<p188:cmLst xmlns:a="http://schemas.openxmlformats.org/drawingml/2006/main" xmlns:r="http://schemas.openxmlformats.org/officeDocument/2006/relationships" xmlns:p188="http://schemas.microsoft.com/office/powerpoint/2018/8/main">
  <p188:cm id="{3285AEE0-C4E7-0F48-BC5E-51D598622A41}" authorId="{DA456126-8FB5-9C56-033F-A9BE0E591F20}" created="2022-08-04T19:55:27.645">
    <pc:sldMkLst xmlns:pc="http://schemas.microsoft.com/office/powerpoint/2013/main/command">
      <pc:docMk/>
      <pc:sldMk cId="2085488733" sldId="268"/>
    </pc:sldMkLst>
    <p188:txBody>
      <a:bodyPr/>
      <a:lstStyle/>
      <a:p>
        <a:r>
          <a:rPr lang="en-US"/>
          <a:t>Will household insurance cover the cost of a rebuild after a wildfire?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8D960B-AB8E-7242-9FD6-F348DD08137E}" type="datetimeFigureOut">
              <a:rPr lang="en-US" smtClean="0"/>
              <a:t>8/4/22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F7E0E-AFCC-5E44-8C51-423D5EA97069}" type="slidenum">
              <a:rPr lang="en-US" smtClean="0"/>
              <a:t>‹#›</a:t>
            </a:fld>
            <a:endParaRPr lang="en-US"/>
          </a:p>
        </p:txBody>
      </p:sp>
    </p:spTree>
    <p:extLst>
      <p:ext uri="{BB962C8B-B14F-4D97-AF65-F5344CB8AC3E}">
        <p14:creationId xmlns:p14="http://schemas.microsoft.com/office/powerpoint/2010/main" val="1237627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Drought: Wildfires and Food Shortages</a:t>
            </a:r>
          </a:p>
          <a:p>
            <a:r>
              <a:rPr lang="en-US" dirty="0"/>
              <a:t>In preparing this talk, I was taken back when I realized how overwhelming the cost of climate change will be to the poor.</a:t>
            </a:r>
          </a:p>
          <a:p>
            <a:r>
              <a:rPr lang="en-US" dirty="0"/>
              <a:t>My husband and I have just started a new informational website entitled "</a:t>
            </a:r>
            <a:r>
              <a:rPr lang="en-US" dirty="0" err="1"/>
              <a:t>NewClimateguides.org</a:t>
            </a:r>
            <a:r>
              <a:rPr lang="en-US" dirty="0"/>
              <a:t>" </a:t>
            </a:r>
          </a:p>
          <a:p>
            <a:r>
              <a:rPr lang="en-US" dirty="0"/>
              <a:t>You can view this presentation and summaries of the impacts of climate change there.</a:t>
            </a:r>
          </a:p>
        </p:txBody>
      </p:sp>
      <p:sp>
        <p:nvSpPr>
          <p:cNvPr id="4" name="Slide Number Placeholder 3"/>
          <p:cNvSpPr>
            <a:spLocks noGrp="1"/>
          </p:cNvSpPr>
          <p:nvPr>
            <p:ph type="sldNum" sz="quarter" idx="5"/>
          </p:nvPr>
        </p:nvSpPr>
        <p:spPr/>
        <p:txBody>
          <a:bodyPr/>
          <a:lstStyle/>
          <a:p>
            <a:fld id="{273F7E0E-AFCC-5E44-8C51-423D5EA97069}" type="slidenum">
              <a:rPr lang="en-US" smtClean="0"/>
              <a:t>1</a:t>
            </a:fld>
            <a:endParaRPr lang="en-US"/>
          </a:p>
        </p:txBody>
      </p:sp>
    </p:spTree>
    <p:extLst>
      <p:ext uri="{BB962C8B-B14F-4D97-AF65-F5344CB8AC3E}">
        <p14:creationId xmlns:p14="http://schemas.microsoft.com/office/powerpoint/2010/main" val="3712071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Burn slides were sent to me by a filed coordinator for the Billy Graham Rapi Response Team during the fires in Australia in 2019.</a:t>
            </a:r>
          </a:p>
          <a:p>
            <a:r>
              <a:rPr lang="en-US" dirty="0"/>
              <a:t>The estimated deaths by wildfires are estimated at 300,000 per year. The effects on the poor are amplified in that not only their homes, but in many cases their livelihoods are lost. Reclaiming their land and groundwater may be out of reach.</a:t>
            </a:r>
          </a:p>
        </p:txBody>
      </p:sp>
      <p:sp>
        <p:nvSpPr>
          <p:cNvPr id="4" name="Slide Number Placeholder 3"/>
          <p:cNvSpPr>
            <a:spLocks noGrp="1"/>
          </p:cNvSpPr>
          <p:nvPr>
            <p:ph type="sldNum" sz="quarter" idx="5"/>
          </p:nvPr>
        </p:nvSpPr>
        <p:spPr/>
        <p:txBody>
          <a:bodyPr/>
          <a:lstStyle/>
          <a:p>
            <a:fld id="{273F7E0E-AFCC-5E44-8C51-423D5EA97069}" type="slidenum">
              <a:rPr lang="en-US" smtClean="0"/>
              <a:t>2</a:t>
            </a:fld>
            <a:endParaRPr lang="en-US"/>
          </a:p>
        </p:txBody>
      </p:sp>
    </p:spTree>
    <p:extLst>
      <p:ext uri="{BB962C8B-B14F-4D97-AF65-F5344CB8AC3E}">
        <p14:creationId xmlns:p14="http://schemas.microsoft.com/office/powerpoint/2010/main" val="2595619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insurance companies:</a:t>
            </a:r>
          </a:p>
          <a:p>
            <a:r>
              <a:rPr lang="en-US" dirty="0"/>
              <a:t>	Pay for a comparable rebuild?</a:t>
            </a:r>
          </a:p>
          <a:p>
            <a:r>
              <a:rPr lang="en-US" dirty="0"/>
              <a:t>	Renew policies in a fire-prone area?</a:t>
            </a:r>
            <a:br>
              <a:rPr lang="en-US" dirty="0"/>
            </a:br>
            <a:r>
              <a:rPr lang="en-US" dirty="0"/>
              <a:t>Homeowners may have to do costly mitigation efforts to make their lot insurable.</a:t>
            </a:r>
          </a:p>
          <a:p>
            <a:endParaRPr lang="en-US" dirty="0"/>
          </a:p>
        </p:txBody>
      </p:sp>
      <p:sp>
        <p:nvSpPr>
          <p:cNvPr id="4" name="Slide Number Placeholder 3"/>
          <p:cNvSpPr>
            <a:spLocks noGrp="1"/>
          </p:cNvSpPr>
          <p:nvPr>
            <p:ph type="sldNum" sz="quarter" idx="5"/>
          </p:nvPr>
        </p:nvSpPr>
        <p:spPr/>
        <p:txBody>
          <a:bodyPr/>
          <a:lstStyle/>
          <a:p>
            <a:fld id="{273F7E0E-AFCC-5E44-8C51-423D5EA97069}" type="slidenum">
              <a:rPr lang="en-US" smtClean="0"/>
              <a:t>3</a:t>
            </a:fld>
            <a:endParaRPr lang="en-US"/>
          </a:p>
        </p:txBody>
      </p:sp>
    </p:spTree>
    <p:extLst>
      <p:ext uri="{BB962C8B-B14F-4D97-AF65-F5344CB8AC3E}">
        <p14:creationId xmlns:p14="http://schemas.microsoft.com/office/powerpoint/2010/main" val="2274312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time I mentioned the effects of aerosols and heat to our bodies and that of our livestock. Once the fine particles enter the lungs, it travels through the blood stream and all organs. </a:t>
            </a:r>
          </a:p>
          <a:p>
            <a:r>
              <a:rPr lang="en-US" dirty="0"/>
              <a:t>Those exposed to the particulate matter are vulnerable to all kinds of physical agents, and in the </a:t>
            </a:r>
            <a:r>
              <a:rPr lang="en-US" dirty="0" err="1"/>
              <a:t>deterioriztion</a:t>
            </a:r>
            <a:r>
              <a:rPr lang="en-US" dirty="0"/>
              <a:t> to animal herds and wildlife.</a:t>
            </a:r>
          </a:p>
        </p:txBody>
      </p:sp>
      <p:sp>
        <p:nvSpPr>
          <p:cNvPr id="4" name="Slide Number Placeholder 3"/>
          <p:cNvSpPr>
            <a:spLocks noGrp="1"/>
          </p:cNvSpPr>
          <p:nvPr>
            <p:ph type="sldNum" sz="quarter" idx="5"/>
          </p:nvPr>
        </p:nvSpPr>
        <p:spPr/>
        <p:txBody>
          <a:bodyPr/>
          <a:lstStyle/>
          <a:p>
            <a:fld id="{273F7E0E-AFCC-5E44-8C51-423D5EA97069}" type="slidenum">
              <a:rPr lang="en-US" smtClean="0"/>
              <a:t>4</a:t>
            </a:fld>
            <a:endParaRPr lang="en-US"/>
          </a:p>
        </p:txBody>
      </p:sp>
    </p:spTree>
    <p:extLst>
      <p:ext uri="{BB962C8B-B14F-4D97-AF65-F5344CB8AC3E}">
        <p14:creationId xmlns:p14="http://schemas.microsoft.com/office/powerpoint/2010/main" val="1323470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summer's heat is global. Europe is suffering in both drought conditions and wildfires. So far this year, the area burned in Europe is 4x that of the average last 4 years. </a:t>
            </a:r>
          </a:p>
          <a:p>
            <a:r>
              <a:rPr lang="en-US" dirty="0"/>
              <a:t>This interactive site by the European commission shows orange dots for active burning and blue dots for recent, a week's burn. I read it as fires in Portugal are becoming less active but in Russia, north of the Black Sea, active fires are immense.</a:t>
            </a:r>
          </a:p>
          <a:p>
            <a:endParaRPr lang="en-US" dirty="0"/>
          </a:p>
        </p:txBody>
      </p:sp>
      <p:sp>
        <p:nvSpPr>
          <p:cNvPr id="4" name="Slide Number Placeholder 3"/>
          <p:cNvSpPr>
            <a:spLocks noGrp="1"/>
          </p:cNvSpPr>
          <p:nvPr>
            <p:ph type="sldNum" sz="quarter" idx="5"/>
          </p:nvPr>
        </p:nvSpPr>
        <p:spPr/>
        <p:txBody>
          <a:bodyPr/>
          <a:lstStyle/>
          <a:p>
            <a:fld id="{273F7E0E-AFCC-5E44-8C51-423D5EA97069}" type="slidenum">
              <a:rPr lang="en-US" smtClean="0"/>
              <a:t>5</a:t>
            </a:fld>
            <a:endParaRPr lang="en-US"/>
          </a:p>
        </p:txBody>
      </p:sp>
    </p:spTree>
    <p:extLst>
      <p:ext uri="{BB962C8B-B14F-4D97-AF65-F5344CB8AC3E}">
        <p14:creationId xmlns:p14="http://schemas.microsoft.com/office/powerpoint/2010/main" val="4038479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Europe's forecast for this month shows most of it to have higher than normal temperatures and less than normal rainfall. The area that I mentioned north of the Black Sea appears to have rainfall above average. Spain and Portugal are more likely to be normal in rainfall. I will refer to this when I talk about agriculture.</a:t>
            </a:r>
          </a:p>
        </p:txBody>
      </p:sp>
      <p:sp>
        <p:nvSpPr>
          <p:cNvPr id="4" name="Slide Number Placeholder 3"/>
          <p:cNvSpPr>
            <a:spLocks noGrp="1"/>
          </p:cNvSpPr>
          <p:nvPr>
            <p:ph type="sldNum" sz="quarter" idx="5"/>
          </p:nvPr>
        </p:nvSpPr>
        <p:spPr/>
        <p:txBody>
          <a:bodyPr/>
          <a:lstStyle/>
          <a:p>
            <a:fld id="{273F7E0E-AFCC-5E44-8C51-423D5EA97069}" type="slidenum">
              <a:rPr lang="en-US" smtClean="0"/>
              <a:t>6</a:t>
            </a:fld>
            <a:endParaRPr lang="en-US"/>
          </a:p>
        </p:txBody>
      </p:sp>
    </p:spTree>
    <p:extLst>
      <p:ext uri="{BB962C8B-B14F-4D97-AF65-F5344CB8AC3E}">
        <p14:creationId xmlns:p14="http://schemas.microsoft.com/office/powerpoint/2010/main" val="3080189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comparison in the US,  Extreme and Exceptional Drought exists in many parts of CA, AZ, UT, KS, Tx, OK. </a:t>
            </a:r>
          </a:p>
          <a:p>
            <a:r>
              <a:rPr lang="en-US" dirty="0"/>
              <a:t>It is drier than usual in NJ and MA.</a:t>
            </a:r>
          </a:p>
        </p:txBody>
      </p:sp>
      <p:sp>
        <p:nvSpPr>
          <p:cNvPr id="4" name="Slide Number Placeholder 3"/>
          <p:cNvSpPr>
            <a:spLocks noGrp="1"/>
          </p:cNvSpPr>
          <p:nvPr>
            <p:ph type="sldNum" sz="quarter" idx="5"/>
          </p:nvPr>
        </p:nvSpPr>
        <p:spPr/>
        <p:txBody>
          <a:bodyPr/>
          <a:lstStyle/>
          <a:p>
            <a:fld id="{273F7E0E-AFCC-5E44-8C51-423D5EA97069}" type="slidenum">
              <a:rPr lang="en-US" smtClean="0"/>
              <a:t>7</a:t>
            </a:fld>
            <a:endParaRPr lang="en-US"/>
          </a:p>
        </p:txBody>
      </p:sp>
    </p:spTree>
    <p:extLst>
      <p:ext uri="{BB962C8B-B14F-4D97-AF65-F5344CB8AC3E}">
        <p14:creationId xmlns:p14="http://schemas.microsoft.com/office/powerpoint/2010/main" val="370954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time I talked about the dangers to cattle in the heat. Our neighbors are fine but out in KS, 2-5000 cattle died at feedlots. Black cows fared the worse.</a:t>
            </a:r>
          </a:p>
          <a:p>
            <a:r>
              <a:rPr lang="en-US" dirty="0"/>
              <a:t>Cattle cannot cool down enough at night. Workers risked their lives in caring for the cattle. The corpses overwhelmed landfills and exasperated their emergency plans for disposal.</a:t>
            </a:r>
          </a:p>
        </p:txBody>
      </p:sp>
      <p:sp>
        <p:nvSpPr>
          <p:cNvPr id="4" name="Slide Number Placeholder 3"/>
          <p:cNvSpPr>
            <a:spLocks noGrp="1"/>
          </p:cNvSpPr>
          <p:nvPr>
            <p:ph type="sldNum" sz="quarter" idx="5"/>
          </p:nvPr>
        </p:nvSpPr>
        <p:spPr/>
        <p:txBody>
          <a:bodyPr/>
          <a:lstStyle/>
          <a:p>
            <a:fld id="{273F7E0E-AFCC-5E44-8C51-423D5EA97069}" type="slidenum">
              <a:rPr lang="en-US" smtClean="0"/>
              <a:t>8</a:t>
            </a:fld>
            <a:endParaRPr lang="en-US"/>
          </a:p>
        </p:txBody>
      </p:sp>
    </p:spTree>
    <p:extLst>
      <p:ext uri="{BB962C8B-B14F-4D97-AF65-F5344CB8AC3E}">
        <p14:creationId xmlns:p14="http://schemas.microsoft.com/office/powerpoint/2010/main" val="512136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be relieved that we have not had a start to the hurricane season this year.</a:t>
            </a:r>
          </a:p>
          <a:p>
            <a:endParaRPr lang="en-US" dirty="0"/>
          </a:p>
          <a:p>
            <a:r>
              <a:rPr lang="en-US" dirty="0"/>
              <a:t>It is a type of climate forcing.</a:t>
            </a:r>
          </a:p>
          <a:p>
            <a:endParaRPr lang="en-US" dirty="0"/>
          </a:p>
          <a:p>
            <a:r>
              <a:rPr lang="en-US" dirty="0"/>
              <a:t>Extra dry air coming off the African continent is suppressing the formation of hurricanes.</a:t>
            </a:r>
          </a:p>
          <a:p>
            <a:endParaRPr lang="en-US" dirty="0"/>
          </a:p>
          <a:p>
            <a:r>
              <a:rPr lang="en-US" dirty="0"/>
              <a:t>But next week this time, August 11, we may start to see the start of hurricane </a:t>
            </a:r>
            <a:r>
              <a:rPr lang="en-US" dirty="0" err="1"/>
              <a:t>saeson</a:t>
            </a:r>
            <a:r>
              <a:rPr lang="en-US" dirty="0"/>
              <a:t>.</a:t>
            </a:r>
          </a:p>
        </p:txBody>
      </p:sp>
      <p:sp>
        <p:nvSpPr>
          <p:cNvPr id="4" name="Slide Number Placeholder 3"/>
          <p:cNvSpPr>
            <a:spLocks noGrp="1"/>
          </p:cNvSpPr>
          <p:nvPr>
            <p:ph type="sldNum" sz="quarter" idx="5"/>
          </p:nvPr>
        </p:nvSpPr>
        <p:spPr/>
        <p:txBody>
          <a:bodyPr/>
          <a:lstStyle/>
          <a:p>
            <a:fld id="{273F7E0E-AFCC-5E44-8C51-423D5EA97069}" type="slidenum">
              <a:rPr lang="en-US" smtClean="0"/>
              <a:t>9</a:t>
            </a:fld>
            <a:endParaRPr lang="en-US"/>
          </a:p>
        </p:txBody>
      </p:sp>
    </p:spTree>
    <p:extLst>
      <p:ext uri="{BB962C8B-B14F-4D97-AF65-F5344CB8AC3E}">
        <p14:creationId xmlns:p14="http://schemas.microsoft.com/office/powerpoint/2010/main" val="108216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new term is "flash droughts" </a:t>
            </a:r>
          </a:p>
          <a:p>
            <a:r>
              <a:rPr lang="en-US" dirty="0"/>
              <a:t>They are like flash floods in their suddenness and extreme impact. </a:t>
            </a:r>
          </a:p>
          <a:p>
            <a:r>
              <a:rPr lang="en-US" dirty="0"/>
              <a:t>Data out of Canada: 2020, wheat and canola production was reduced by 40%.</a:t>
            </a:r>
          </a:p>
          <a:p>
            <a:r>
              <a:rPr lang="en-US" dirty="0"/>
              <a:t>This year: OK, KS, and NJ (Christmas trees)</a:t>
            </a:r>
          </a:p>
          <a:p>
            <a:endParaRPr lang="en-US" dirty="0"/>
          </a:p>
          <a:p>
            <a:r>
              <a:rPr lang="en-US" dirty="0"/>
              <a:t>Extreme heat with no precipitation</a:t>
            </a:r>
          </a:p>
          <a:p>
            <a:r>
              <a:rPr lang="en-US" dirty="0"/>
              <a:t>Hard to predict and hard to assess.</a:t>
            </a:r>
          </a:p>
        </p:txBody>
      </p:sp>
      <p:sp>
        <p:nvSpPr>
          <p:cNvPr id="4" name="Slide Number Placeholder 3"/>
          <p:cNvSpPr>
            <a:spLocks noGrp="1"/>
          </p:cNvSpPr>
          <p:nvPr>
            <p:ph type="sldNum" sz="quarter" idx="5"/>
          </p:nvPr>
        </p:nvSpPr>
        <p:spPr/>
        <p:txBody>
          <a:bodyPr/>
          <a:lstStyle/>
          <a:p>
            <a:fld id="{273F7E0E-AFCC-5E44-8C51-423D5EA97069}" type="slidenum">
              <a:rPr lang="en-US" smtClean="0"/>
              <a:t>10</a:t>
            </a:fld>
            <a:endParaRPr lang="en-US"/>
          </a:p>
        </p:txBody>
      </p:sp>
    </p:spTree>
    <p:extLst>
      <p:ext uri="{BB962C8B-B14F-4D97-AF65-F5344CB8AC3E}">
        <p14:creationId xmlns:p14="http://schemas.microsoft.com/office/powerpoint/2010/main" val="4255139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years ago, in November,  I took this picture of Black Angus cattle south of Watford City, ND, it is hard to believe that I would be using it to talk about the affect of heat on agriculture. </a:t>
            </a:r>
          </a:p>
          <a:p>
            <a:r>
              <a:rPr lang="en-US" dirty="0"/>
              <a:t>Hard to count but about 30 head here. Imagine thousands of corpses - dead from heat and being a worker dealing with this tragedy. </a:t>
            </a:r>
          </a:p>
          <a:p>
            <a:r>
              <a:rPr lang="en-US" dirty="0"/>
              <a:t>Food scarcity (if available - the costs?)</a:t>
            </a:r>
          </a:p>
          <a:p>
            <a:r>
              <a:rPr lang="en-US" dirty="0"/>
              <a:t>1/2 worlds olive oil comes from Spain.</a:t>
            </a:r>
          </a:p>
          <a:p>
            <a:r>
              <a:rPr lang="en-US" dirty="0"/>
              <a:t>This year's harvest will be less than 25% of the yearly average for the last 5 years.</a:t>
            </a:r>
          </a:p>
          <a:p>
            <a:r>
              <a:rPr lang="en-US" dirty="0"/>
              <a:t>Rice, wheat, maize, and oats are all affected by the drought this year. Entire villages with out an olive industry.</a:t>
            </a:r>
          </a:p>
          <a:p>
            <a:endParaRPr lang="en-US" dirty="0"/>
          </a:p>
        </p:txBody>
      </p:sp>
      <p:sp>
        <p:nvSpPr>
          <p:cNvPr id="4" name="Slide Number Placeholder 3"/>
          <p:cNvSpPr>
            <a:spLocks noGrp="1"/>
          </p:cNvSpPr>
          <p:nvPr>
            <p:ph type="sldNum" sz="quarter" idx="5"/>
          </p:nvPr>
        </p:nvSpPr>
        <p:spPr/>
        <p:txBody>
          <a:bodyPr/>
          <a:lstStyle/>
          <a:p>
            <a:fld id="{273F7E0E-AFCC-5E44-8C51-423D5EA97069}" type="slidenum">
              <a:rPr lang="en-US" smtClean="0"/>
              <a:t>11</a:t>
            </a:fld>
            <a:endParaRPr lang="en-US"/>
          </a:p>
        </p:txBody>
      </p:sp>
    </p:spTree>
    <p:extLst>
      <p:ext uri="{BB962C8B-B14F-4D97-AF65-F5344CB8AC3E}">
        <p14:creationId xmlns:p14="http://schemas.microsoft.com/office/powerpoint/2010/main" val="2581326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Sad summary:</a:t>
            </a:r>
          </a:p>
          <a:p>
            <a:endParaRPr lang="en-US" dirty="0"/>
          </a:p>
          <a:p>
            <a:r>
              <a:rPr lang="en-US" dirty="0"/>
              <a:t>Threat to coffee (heat, fungus)</a:t>
            </a:r>
          </a:p>
          <a:p>
            <a:endParaRPr lang="en-US" dirty="0"/>
          </a:p>
          <a:p>
            <a:r>
              <a:rPr lang="en-US" dirty="0"/>
              <a:t>120 million rely on the industry.</a:t>
            </a:r>
          </a:p>
        </p:txBody>
      </p:sp>
      <p:sp>
        <p:nvSpPr>
          <p:cNvPr id="4" name="Slide Number Placeholder 3"/>
          <p:cNvSpPr>
            <a:spLocks noGrp="1"/>
          </p:cNvSpPr>
          <p:nvPr>
            <p:ph type="sldNum" sz="quarter" idx="5"/>
          </p:nvPr>
        </p:nvSpPr>
        <p:spPr/>
        <p:txBody>
          <a:bodyPr/>
          <a:lstStyle/>
          <a:p>
            <a:fld id="{273F7E0E-AFCC-5E44-8C51-423D5EA97069}" type="slidenum">
              <a:rPr lang="en-US" smtClean="0"/>
              <a:t>12</a:t>
            </a:fld>
            <a:endParaRPr lang="en-US"/>
          </a:p>
        </p:txBody>
      </p:sp>
    </p:spTree>
    <p:extLst>
      <p:ext uri="{BB962C8B-B14F-4D97-AF65-F5344CB8AC3E}">
        <p14:creationId xmlns:p14="http://schemas.microsoft.com/office/powerpoint/2010/main" val="3710658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D387F-05EA-99A9-065F-3894A36CF4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730A15-B423-0436-80BC-E85A3CD683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1EE840-40B6-FC38-4A57-28658C7FE371}"/>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5" name="Footer Placeholder 4">
            <a:extLst>
              <a:ext uri="{FF2B5EF4-FFF2-40B4-BE49-F238E27FC236}">
                <a16:creationId xmlns:a16="http://schemas.microsoft.com/office/drawing/2014/main" id="{D208A713-B3F5-AB26-EBB4-7DCD33461C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243011-AED2-3E88-B342-1D84827B17BC}"/>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3511389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213F4-FA0D-7AE0-A58F-05893AAC73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FD7C92-F78D-8BB9-C933-4C6DCABD06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B32D6-3C9E-924D-FE26-392682B58099}"/>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5" name="Footer Placeholder 4">
            <a:extLst>
              <a:ext uri="{FF2B5EF4-FFF2-40B4-BE49-F238E27FC236}">
                <a16:creationId xmlns:a16="http://schemas.microsoft.com/office/drawing/2014/main" id="{0300D7A5-309B-6920-A6AB-C0FAF1A781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90C81F-DDE6-0712-E987-C197FAC2D9FE}"/>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459831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32A8F-0712-F930-E6F0-BFA8B44589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DA0CFF-76A7-D30E-E191-9AB43E1148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635D87-95DB-6691-5CDC-8EB8A4028E43}"/>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5" name="Footer Placeholder 4">
            <a:extLst>
              <a:ext uri="{FF2B5EF4-FFF2-40B4-BE49-F238E27FC236}">
                <a16:creationId xmlns:a16="http://schemas.microsoft.com/office/drawing/2014/main" id="{C71A000C-509E-79ED-F6C2-45A9DE78D3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303622-0A1E-DF67-0363-E6D76472C7CF}"/>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227277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5C08E-350E-2EF0-CA7B-C680047902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71225F-1462-C172-C531-52EBF806DF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BAE9AE-46D2-64ED-D318-4FBB3B0A6F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6C0BE5-5293-167C-87A7-49C392BF8FF9}"/>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6" name="Footer Placeholder 5">
            <a:extLst>
              <a:ext uri="{FF2B5EF4-FFF2-40B4-BE49-F238E27FC236}">
                <a16:creationId xmlns:a16="http://schemas.microsoft.com/office/drawing/2014/main" id="{0A72BB08-A0AC-EB76-9276-408228EA8F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710428-2C88-360F-D92D-562826204773}"/>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3790099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55A3E-9A15-F8A6-847B-D7BE1B3CD9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44E666-9565-FF7E-CD94-B248F03547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946D90-C15C-C1A0-1982-5B8F831E9B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95A0DD-B020-8A17-B69C-9AD2991033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4AF08A-960A-82AB-0787-F3882F8F9D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A260B5-4E01-4657-F59A-2B527A006676}"/>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8" name="Footer Placeholder 7">
            <a:extLst>
              <a:ext uri="{FF2B5EF4-FFF2-40B4-BE49-F238E27FC236}">
                <a16:creationId xmlns:a16="http://schemas.microsoft.com/office/drawing/2014/main" id="{0F4F296C-9405-1D61-040E-DEB378F674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4D066D-C155-9A75-967C-85E64D859680}"/>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2998701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8F4BE-1FAD-AF40-829C-0B4DFC1D84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848C8E-CAC8-C3BB-F8F7-CBCA7DE760B1}"/>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4" name="Footer Placeholder 3">
            <a:extLst>
              <a:ext uri="{FF2B5EF4-FFF2-40B4-BE49-F238E27FC236}">
                <a16:creationId xmlns:a16="http://schemas.microsoft.com/office/drawing/2014/main" id="{5E61EDCD-5C9A-9EF5-456C-14514BF521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0F2C33-DE26-79A5-5B08-F534F47DA37C}"/>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2838564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CD384-4CBD-9B5C-FA33-1900406D657A}"/>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3" name="Footer Placeholder 2">
            <a:extLst>
              <a:ext uri="{FF2B5EF4-FFF2-40B4-BE49-F238E27FC236}">
                <a16:creationId xmlns:a16="http://schemas.microsoft.com/office/drawing/2014/main" id="{6E092D4E-69EA-F0A6-1A3E-4B2652E865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55AF51-9005-50A6-AB21-397201FEFD60}"/>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1616729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1E89E-7A52-19FE-3514-16CFF9CDDB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BC0ED3-BE26-6785-2FA2-7E8BCF2078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D8718E-F16C-8AB7-F13D-6B60F0CFD3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D5B787-C6E1-F0A8-8B9E-A1838B859768}"/>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6" name="Footer Placeholder 5">
            <a:extLst>
              <a:ext uri="{FF2B5EF4-FFF2-40B4-BE49-F238E27FC236}">
                <a16:creationId xmlns:a16="http://schemas.microsoft.com/office/drawing/2014/main" id="{64F9C1DB-6222-74D3-5A02-5D657B38C4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BDBC17-A277-E123-E9FD-D3A7C52B7DAD}"/>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4058599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3259A-A7E1-0BB4-F55C-023DBC53C6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087CF9B-AD29-0C7C-37DB-A0E1D99FEE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362337-7441-2DB3-5BE2-73344AC59C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4930E2-27D4-5B32-6E8E-BF75C1A56744}"/>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6" name="Footer Placeholder 5">
            <a:extLst>
              <a:ext uri="{FF2B5EF4-FFF2-40B4-BE49-F238E27FC236}">
                <a16:creationId xmlns:a16="http://schemas.microsoft.com/office/drawing/2014/main" id="{5314EE79-CBC1-496F-5AF4-27437AACC9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CAD5F4-7F7B-E9E5-D99F-21FC75D32451}"/>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3235475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A6D2B-CA04-5221-E3F8-DCF1ED3668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EF580C-F046-8042-94EE-779F60A616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A1F377-4BA5-87C3-A3AD-8B4DB40A9286}"/>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5" name="Footer Placeholder 4">
            <a:extLst>
              <a:ext uri="{FF2B5EF4-FFF2-40B4-BE49-F238E27FC236}">
                <a16:creationId xmlns:a16="http://schemas.microsoft.com/office/drawing/2014/main" id="{3A36D480-4FAF-33B4-E30B-8EC28B450C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75038E-81EF-EF8A-E101-00CF988DBBF9}"/>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3295172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078F2A-64D2-AECB-D5CA-A6DFCD12FC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6C41CB-20E2-0B7C-F059-635A3E3776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07BA96-4053-38A3-0780-E43F3AF23B4A}"/>
              </a:ext>
            </a:extLst>
          </p:cNvPr>
          <p:cNvSpPr>
            <a:spLocks noGrp="1"/>
          </p:cNvSpPr>
          <p:nvPr>
            <p:ph type="dt" sz="half" idx="10"/>
          </p:nvPr>
        </p:nvSpPr>
        <p:spPr/>
        <p:txBody>
          <a:bodyPr/>
          <a:lstStyle/>
          <a:p>
            <a:fld id="{8FF2A33D-4AD4-BD49-ACFC-B989E4DDDCE9}" type="datetimeFigureOut">
              <a:rPr lang="en-US" smtClean="0"/>
              <a:t>8/4/22</a:t>
            </a:fld>
            <a:endParaRPr lang="en-US"/>
          </a:p>
        </p:txBody>
      </p:sp>
      <p:sp>
        <p:nvSpPr>
          <p:cNvPr id="5" name="Footer Placeholder 4">
            <a:extLst>
              <a:ext uri="{FF2B5EF4-FFF2-40B4-BE49-F238E27FC236}">
                <a16:creationId xmlns:a16="http://schemas.microsoft.com/office/drawing/2014/main" id="{861FBB54-CF26-ECAA-3E82-57A232E1E5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52469A-AC75-86C9-6014-F7B1A35EA712}"/>
              </a:ext>
            </a:extLst>
          </p:cNvPr>
          <p:cNvSpPr>
            <a:spLocks noGrp="1"/>
          </p:cNvSpPr>
          <p:nvPr>
            <p:ph type="sldNum" sz="quarter" idx="12"/>
          </p:nvPr>
        </p:nvSpPr>
        <p:spPr/>
        <p:txBody>
          <a:bodyPr/>
          <a:lstStyle/>
          <a:p>
            <a:fld id="{E9776909-5055-D14D-AB2D-23C465611321}" type="slidenum">
              <a:rPr lang="en-US" smtClean="0"/>
              <a:t>‹#›</a:t>
            </a:fld>
            <a:endParaRPr lang="en-US"/>
          </a:p>
        </p:txBody>
      </p:sp>
    </p:spTree>
    <p:extLst>
      <p:ext uri="{BB962C8B-B14F-4D97-AF65-F5344CB8AC3E}">
        <p14:creationId xmlns:p14="http://schemas.microsoft.com/office/powerpoint/2010/main" val="2910100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41B1F9-A0B9-E1FD-C8F1-2D8C6A27E6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82F80A-7491-F430-1FDB-BD17EE14DC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70C3C5-113B-2049-C1CC-4CD178DC36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F2A33D-4AD4-BD49-ACFC-B989E4DDDCE9}" type="datetimeFigureOut">
              <a:rPr lang="en-US" smtClean="0"/>
              <a:t>8/4/22</a:t>
            </a:fld>
            <a:endParaRPr lang="en-US"/>
          </a:p>
        </p:txBody>
      </p:sp>
      <p:sp>
        <p:nvSpPr>
          <p:cNvPr id="5" name="Footer Placeholder 4">
            <a:extLst>
              <a:ext uri="{FF2B5EF4-FFF2-40B4-BE49-F238E27FC236}">
                <a16:creationId xmlns:a16="http://schemas.microsoft.com/office/drawing/2014/main" id="{ABD87737-4A80-DA9C-42CE-F65B9ED6F5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5A59CF-BC2F-5856-4806-096FF1C67D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76909-5055-D14D-AB2D-23C465611321}" type="slidenum">
              <a:rPr lang="en-US" smtClean="0"/>
              <a:t>‹#›</a:t>
            </a:fld>
            <a:endParaRPr lang="en-US"/>
          </a:p>
        </p:txBody>
      </p:sp>
    </p:spTree>
    <p:extLst>
      <p:ext uri="{BB962C8B-B14F-4D97-AF65-F5344CB8AC3E}">
        <p14:creationId xmlns:p14="http://schemas.microsoft.com/office/powerpoint/2010/main" val="76364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0C_7C4E085D.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77A876F-B09D-76F1-3A98-52ACE28608A3}"/>
              </a:ext>
            </a:extLst>
          </p:cNvPr>
          <p:cNvSpPr>
            <a:spLocks noGrp="1"/>
          </p:cNvSpPr>
          <p:nvPr>
            <p:ph type="ctrTitle"/>
          </p:nvPr>
        </p:nvSpPr>
        <p:spPr>
          <a:xfrm>
            <a:off x="1314824" y="735106"/>
            <a:ext cx="10053763" cy="2928470"/>
          </a:xfrm>
        </p:spPr>
        <p:txBody>
          <a:bodyPr anchor="b">
            <a:normAutofit fontScale="90000"/>
          </a:bodyPr>
          <a:lstStyle/>
          <a:p>
            <a:br>
              <a:rPr lang="en-US" sz="3400" dirty="0">
                <a:solidFill>
                  <a:srgbClr val="FFFFFF"/>
                </a:solidFill>
              </a:rPr>
            </a:br>
            <a:br>
              <a:rPr lang="en-US" sz="3400" dirty="0">
                <a:solidFill>
                  <a:srgbClr val="FFFFFF"/>
                </a:solidFill>
              </a:rPr>
            </a:br>
            <a:br>
              <a:rPr lang="en-US" sz="3400" b="1" dirty="0">
                <a:solidFill>
                  <a:srgbClr val="FFFFFF"/>
                </a:solidFill>
              </a:rPr>
            </a:br>
            <a:r>
              <a:rPr lang="en-US" sz="3400" b="1" dirty="0">
                <a:solidFill>
                  <a:srgbClr val="FFFFFF"/>
                </a:solidFill>
              </a:rPr>
              <a:t>Drought: Wildfires and Food Shortages</a:t>
            </a:r>
            <a:br>
              <a:rPr lang="en-US" sz="3400" b="1" dirty="0">
                <a:solidFill>
                  <a:srgbClr val="FFFFFF"/>
                </a:solidFill>
              </a:rPr>
            </a:br>
            <a:r>
              <a:rPr lang="en-US" sz="3400" b="1" dirty="0">
                <a:solidFill>
                  <a:srgbClr val="FFFFFF"/>
                </a:solidFill>
              </a:rPr>
              <a:t>Effects on the Poor</a:t>
            </a:r>
            <a:br>
              <a:rPr lang="en-US" sz="3400" b="1" dirty="0">
                <a:solidFill>
                  <a:srgbClr val="FFFFFF"/>
                </a:solidFill>
              </a:rPr>
            </a:br>
            <a:br>
              <a:rPr lang="en-US" sz="3400" b="1" dirty="0">
                <a:solidFill>
                  <a:srgbClr val="FFFFFF"/>
                </a:solidFill>
              </a:rPr>
            </a:br>
            <a:r>
              <a:rPr lang="en-US" sz="3400" b="1" dirty="0" err="1">
                <a:solidFill>
                  <a:srgbClr val="FFFFFF"/>
                </a:solidFill>
              </a:rPr>
              <a:t>www.newclimateguides.org</a:t>
            </a:r>
            <a:br>
              <a:rPr lang="en-US" sz="3400" dirty="0">
                <a:solidFill>
                  <a:srgbClr val="FFFFFF"/>
                </a:solidFill>
              </a:rPr>
            </a:br>
            <a:br>
              <a:rPr lang="en-US" sz="3400" dirty="0">
                <a:solidFill>
                  <a:srgbClr val="FFFFFF"/>
                </a:solidFill>
              </a:rPr>
            </a:br>
            <a:endParaRPr lang="en-US" sz="3400" dirty="0">
              <a:solidFill>
                <a:srgbClr val="FFFFFF"/>
              </a:solidFill>
            </a:endParaRPr>
          </a:p>
        </p:txBody>
      </p:sp>
      <p:sp>
        <p:nvSpPr>
          <p:cNvPr id="3" name="Subtitle 2">
            <a:extLst>
              <a:ext uri="{FF2B5EF4-FFF2-40B4-BE49-F238E27FC236}">
                <a16:creationId xmlns:a16="http://schemas.microsoft.com/office/drawing/2014/main" id="{EA6BE37F-A22D-2920-92F1-DB5071C5A71F}"/>
              </a:ext>
            </a:extLst>
          </p:cNvPr>
          <p:cNvSpPr>
            <a:spLocks noGrp="1"/>
          </p:cNvSpPr>
          <p:nvPr>
            <p:ph type="subTitle" idx="1"/>
          </p:nvPr>
        </p:nvSpPr>
        <p:spPr>
          <a:xfrm>
            <a:off x="1350682" y="4870824"/>
            <a:ext cx="10005951" cy="1458258"/>
          </a:xfrm>
        </p:spPr>
        <p:txBody>
          <a:bodyPr anchor="ctr">
            <a:normAutofit/>
          </a:bodyPr>
          <a:lstStyle/>
          <a:p>
            <a:pPr algn="l"/>
            <a:r>
              <a:rPr lang="en-US" dirty="0"/>
              <a:t>Marian Langhus, Ph.D.</a:t>
            </a:r>
          </a:p>
          <a:p>
            <a:pPr algn="l"/>
            <a:r>
              <a:rPr lang="en-US" dirty="0"/>
              <a:t>Village of Gagetown, NB, Canada</a:t>
            </a:r>
          </a:p>
          <a:p>
            <a:pPr algn="l"/>
            <a:r>
              <a:rPr lang="en-US" dirty="0"/>
              <a:t>Science Advisor</a:t>
            </a:r>
          </a:p>
          <a:p>
            <a:pPr algn="l"/>
            <a:endParaRPr lang="en-US" dirty="0"/>
          </a:p>
        </p:txBody>
      </p:sp>
      <p:sp>
        <p:nvSpPr>
          <p:cNvPr id="4" name="TextBox 3">
            <a:extLst>
              <a:ext uri="{FF2B5EF4-FFF2-40B4-BE49-F238E27FC236}">
                <a16:creationId xmlns:a16="http://schemas.microsoft.com/office/drawing/2014/main" id="{19608235-1381-84DB-F42A-6EC2EF4AA30D}"/>
              </a:ext>
            </a:extLst>
          </p:cNvPr>
          <p:cNvSpPr txBox="1"/>
          <p:nvPr/>
        </p:nvSpPr>
        <p:spPr>
          <a:xfrm>
            <a:off x="9392356" y="167075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412411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tree, outdoor, snow, plant&#10;&#10;Description automatically generated">
            <a:extLst>
              <a:ext uri="{FF2B5EF4-FFF2-40B4-BE49-F238E27FC236}">
                <a16:creationId xmlns:a16="http://schemas.microsoft.com/office/drawing/2014/main" id="{CBFBDD6B-13A9-4B69-2761-4C795E1311F5}"/>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1"/>
          <a:stretch/>
        </p:blipFill>
        <p:spPr>
          <a:xfrm>
            <a:off x="157183" y="30103"/>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F78060-FC40-50A2-B3D2-1679CB4C790D}"/>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600" dirty="0">
                <a:solidFill>
                  <a:schemeClr val="tx1">
                    <a:lumMod val="85000"/>
                    <a:lumOff val="15000"/>
                  </a:schemeClr>
                </a:solidFill>
              </a:rPr>
              <a:t>Effect of wildfire on the poor: loss of life, income, drinking water? </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259A026-70BA-6E0B-151B-F46018CD0174}"/>
              </a:ext>
            </a:extLst>
          </p:cNvPr>
          <p:cNvSpPr txBox="1"/>
          <p:nvPr/>
        </p:nvSpPr>
        <p:spPr>
          <a:xfrm>
            <a:off x="8972530" y="723147"/>
            <a:ext cx="3062287" cy="120032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sz="2400" b="1" dirty="0">
                <a:solidFill>
                  <a:schemeClr val="bg1"/>
                </a:solidFill>
              </a:rPr>
              <a:t>300,000</a:t>
            </a:r>
          </a:p>
          <a:p>
            <a:r>
              <a:rPr lang="en-US" sz="2400" b="1" dirty="0">
                <a:solidFill>
                  <a:schemeClr val="bg1"/>
                </a:solidFill>
              </a:rPr>
              <a:t>Deaths by wildfires  per year</a:t>
            </a:r>
          </a:p>
        </p:txBody>
      </p:sp>
    </p:spTree>
    <p:extLst>
      <p:ext uri="{BB962C8B-B14F-4D97-AF65-F5344CB8AC3E}">
        <p14:creationId xmlns:p14="http://schemas.microsoft.com/office/powerpoint/2010/main" val="2255110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outdoor, tree, old, wood&#10;&#10;Description automatically generated">
            <a:extLst>
              <a:ext uri="{FF2B5EF4-FFF2-40B4-BE49-F238E27FC236}">
                <a16:creationId xmlns:a16="http://schemas.microsoft.com/office/drawing/2014/main" id="{4FBDB6F5-F5F8-41F8-AFB6-50353F05AD7D}"/>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b="-1"/>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F767CA-61FC-3B80-9CC1-A880320F199F}"/>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Will insurance pay? renew? Cost of prevention strategies $</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488733"/>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dirt road with trees on either side of it&#10;&#10;Description automatically generated with low confidence">
            <a:extLst>
              <a:ext uri="{FF2B5EF4-FFF2-40B4-BE49-F238E27FC236}">
                <a16:creationId xmlns:a16="http://schemas.microsoft.com/office/drawing/2014/main" id="{46E5B8A9-49E9-C421-2398-8C724A184C8B}"/>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1"/>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405110-2A61-B48C-FAFD-EF3B06AF4762}"/>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600" dirty="0">
                <a:solidFill>
                  <a:schemeClr val="tx1">
                    <a:lumMod val="85000"/>
                    <a:lumOff val="15000"/>
                  </a:schemeClr>
                </a:solidFill>
              </a:rPr>
              <a:t>Health effects of wildfires-Aerosols (lungs, vascular, all organs)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5361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Map&#10;&#10;Description automatically generated">
            <a:extLst>
              <a:ext uri="{FF2B5EF4-FFF2-40B4-BE49-F238E27FC236}">
                <a16:creationId xmlns:a16="http://schemas.microsoft.com/office/drawing/2014/main" id="{755E8BDB-71C4-F60B-82A1-14E736478D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46" y="-721223"/>
            <a:ext cx="12191981" cy="6857990"/>
          </a:xfrm>
          <a:prstGeom prst="rect">
            <a:avLst/>
          </a:prstGeom>
        </p:spPr>
      </p:pic>
      <p:sp>
        <p:nvSpPr>
          <p:cNvPr id="31" name="Rectangle 3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D068F1-6291-D1F9-7208-48710C02234E}"/>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Europe’s total burn area in 2022 so far – 4x average 2006-21</a:t>
            </a:r>
          </a:p>
        </p:txBody>
      </p:sp>
      <p:cxnSp>
        <p:nvCxnSpPr>
          <p:cNvPr id="33" name="Straight Connector 3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4221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Content Placeholder 6" descr="Graphical user interface, website&#10;&#10;Description automatically generated">
            <a:extLst>
              <a:ext uri="{FF2B5EF4-FFF2-40B4-BE49-F238E27FC236}">
                <a16:creationId xmlns:a16="http://schemas.microsoft.com/office/drawing/2014/main" id="{64C2101B-D350-9456-9048-A516DEF027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270185"/>
            <a:ext cx="12188952" cy="6628118"/>
          </a:xfrm>
          <a:prstGeom prst="rect">
            <a:avLst/>
          </a:prstGeom>
        </p:spPr>
      </p:pic>
    </p:spTree>
    <p:extLst>
      <p:ext uri="{BB962C8B-B14F-4D97-AF65-F5344CB8AC3E}">
        <p14:creationId xmlns:p14="http://schemas.microsoft.com/office/powerpoint/2010/main" val="2607663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95EEAE13-9073-25B3-64D9-4705CD503DD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7251" y="614363"/>
            <a:ext cx="5657850" cy="4629150"/>
          </a:xfrm>
          <a:prstGeom prst="rect">
            <a:avLst/>
          </a:prstGeom>
        </p:spPr>
      </p:pic>
      <p:pic>
        <p:nvPicPr>
          <p:cNvPr id="5" name="Picture 4" descr="Graphical user interface, text, application, email&#10;&#10;Description automatically generated">
            <a:extLst>
              <a:ext uri="{FF2B5EF4-FFF2-40B4-BE49-F238E27FC236}">
                <a16:creationId xmlns:a16="http://schemas.microsoft.com/office/drawing/2014/main" id="{872F3B1E-57DB-099C-F5FD-36FA3199C8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881687" y="3814763"/>
            <a:ext cx="6148556" cy="2194560"/>
          </a:xfrm>
          <a:prstGeom prst="rect">
            <a:avLst/>
          </a:prstGeom>
        </p:spPr>
      </p:pic>
    </p:spTree>
    <p:extLst>
      <p:ext uri="{BB962C8B-B14F-4D97-AF65-F5344CB8AC3E}">
        <p14:creationId xmlns:p14="http://schemas.microsoft.com/office/powerpoint/2010/main" val="4259762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group of cows in a field&#10;&#10;Description automatically generated with medium confidence">
            <a:extLst>
              <a:ext uri="{FF2B5EF4-FFF2-40B4-BE49-F238E27FC236}">
                <a16:creationId xmlns:a16="http://schemas.microsoft.com/office/drawing/2014/main" id="{EA70F3DD-889F-2E63-4E08-E0357A05CBD5}"/>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4"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6915A-1085-0015-B72D-7D36688FA07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(2000-5000) Cattle loss due to heat. Workers endangered.</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26C4F7A-1ADB-4753-DF72-C0B759CD98C8}"/>
              </a:ext>
            </a:extLst>
          </p:cNvPr>
          <p:cNvSpPr txBox="1"/>
          <p:nvPr/>
        </p:nvSpPr>
        <p:spPr>
          <a:xfrm>
            <a:off x="523875" y="440267"/>
            <a:ext cx="4962525" cy="830997"/>
          </a:xfrm>
          <a:prstGeom prst="rect">
            <a:avLst/>
          </a:prstGeom>
          <a:noFill/>
        </p:spPr>
        <p:txBody>
          <a:bodyPr wrap="square" rtlCol="0">
            <a:spAutoFit/>
          </a:bodyPr>
          <a:lstStyle/>
          <a:p>
            <a:r>
              <a:rPr lang="en-US" sz="2400" b="1" dirty="0">
                <a:solidFill>
                  <a:schemeClr val="bg1"/>
                </a:solidFill>
              </a:rPr>
              <a:t>Feed lots not cooling down at night. Black cows affected the worst.</a:t>
            </a:r>
          </a:p>
        </p:txBody>
      </p:sp>
    </p:spTree>
    <p:extLst>
      <p:ext uri="{BB962C8B-B14F-4D97-AF65-F5344CB8AC3E}">
        <p14:creationId xmlns:p14="http://schemas.microsoft.com/office/powerpoint/2010/main" val="1618253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FE181B-501A-8485-ADFA-B84DD09A7BE1}"/>
              </a:ext>
            </a:extLst>
          </p:cNvPr>
          <p:cNvSpPr>
            <a:spLocks noGrp="1"/>
          </p:cNvSpPr>
          <p:nvPr>
            <p:ph type="title"/>
          </p:nvPr>
        </p:nvSpPr>
        <p:spPr>
          <a:xfrm>
            <a:off x="1245072" y="1289765"/>
            <a:ext cx="3651101" cy="4270963"/>
          </a:xfrm>
        </p:spPr>
        <p:txBody>
          <a:bodyPr anchor="ctr">
            <a:normAutofit/>
          </a:bodyPr>
          <a:lstStyle/>
          <a:p>
            <a:pPr algn="ctr"/>
            <a:r>
              <a:rPr lang="en-US" sz="5600" dirty="0">
                <a:solidFill>
                  <a:srgbClr val="FFFFFF"/>
                </a:solidFill>
              </a:rPr>
              <a:t>New term: Climate forcing</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15" name="Content Placeholder 2">
            <a:extLst>
              <a:ext uri="{FF2B5EF4-FFF2-40B4-BE49-F238E27FC236}">
                <a16:creationId xmlns:a16="http://schemas.microsoft.com/office/drawing/2014/main" id="{89A20CDA-92D0-3906-257F-4319FFA0DD26}"/>
              </a:ext>
            </a:extLst>
          </p:cNvPr>
          <p:cNvSpPr>
            <a:spLocks noGrp="1"/>
          </p:cNvSpPr>
          <p:nvPr>
            <p:ph idx="1"/>
          </p:nvPr>
        </p:nvSpPr>
        <p:spPr>
          <a:xfrm>
            <a:off x="6096000" y="518400"/>
            <a:ext cx="5742175" cy="5837949"/>
          </a:xfrm>
        </p:spPr>
        <p:txBody>
          <a:bodyPr anchor="ctr">
            <a:noAutofit/>
          </a:bodyPr>
          <a:lstStyle/>
          <a:p>
            <a:pPr marL="0" indent="0">
              <a:buNone/>
            </a:pPr>
            <a:r>
              <a:rPr lang="en-US" sz="2400" dirty="0">
                <a:solidFill>
                  <a:schemeClr val="tx1">
                    <a:alpha val="80000"/>
                  </a:schemeClr>
                </a:solidFill>
              </a:rPr>
              <a:t>Influence temperature, clouds, rainfall, air quality degradation</a:t>
            </a:r>
          </a:p>
          <a:p>
            <a:pPr marL="0" indent="0">
              <a:buNone/>
            </a:pPr>
            <a:r>
              <a:rPr lang="en-US" sz="2400" dirty="0">
                <a:solidFill>
                  <a:schemeClr val="tx1">
                    <a:alpha val="80000"/>
                  </a:schemeClr>
                </a:solidFill>
              </a:rPr>
              <a:t>(300,000 deaths per year)</a:t>
            </a:r>
          </a:p>
          <a:p>
            <a:pPr marL="0" indent="0">
              <a:buNone/>
            </a:pPr>
            <a:endParaRPr lang="en-US" sz="2400" dirty="0">
              <a:solidFill>
                <a:schemeClr val="tx1">
                  <a:alpha val="80000"/>
                </a:schemeClr>
              </a:solidFill>
            </a:endParaRPr>
          </a:p>
          <a:p>
            <a:r>
              <a:rPr lang="en-US" sz="2400" dirty="0">
                <a:solidFill>
                  <a:schemeClr val="tx1">
                    <a:alpha val="80000"/>
                  </a:schemeClr>
                </a:solidFill>
              </a:rPr>
              <a:t>The formation of hurricanes in the Atlantic are being suppressed because of increased dry air coming off Africa. </a:t>
            </a:r>
          </a:p>
          <a:p>
            <a:endParaRPr lang="en-US" sz="2400" dirty="0">
              <a:solidFill>
                <a:schemeClr val="tx1">
                  <a:alpha val="80000"/>
                </a:schemeClr>
              </a:solidFill>
            </a:endParaRPr>
          </a:p>
          <a:p>
            <a:pPr marL="0" indent="0">
              <a:buNone/>
            </a:pPr>
            <a:r>
              <a:rPr lang="en-US" sz="2400" dirty="0">
                <a:solidFill>
                  <a:schemeClr val="tx1">
                    <a:alpha val="80000"/>
                  </a:schemeClr>
                </a:solidFill>
              </a:rPr>
              <a:t>"The average first Atlantic hurricane forms on August 11 and historically, 90% of major hurricanes form after August 20.”</a:t>
            </a:r>
          </a:p>
          <a:p>
            <a:pPr marL="0" indent="0">
              <a:buNone/>
            </a:pPr>
            <a:r>
              <a:rPr lang="en-US" sz="1600" dirty="0">
                <a:solidFill>
                  <a:schemeClr val="tx1">
                    <a:alpha val="80000"/>
                  </a:schemeClr>
                </a:solidFill>
              </a:rPr>
              <a:t> </a:t>
            </a:r>
            <a:r>
              <a:rPr lang="en-US" sz="1600" dirty="0" err="1">
                <a:solidFill>
                  <a:schemeClr val="tx1">
                    <a:alpha val="80000"/>
                  </a:schemeClr>
                </a:solidFill>
              </a:rPr>
              <a:t>Klotzbach</a:t>
            </a:r>
            <a:r>
              <a:rPr lang="en-US" sz="1600" dirty="0">
                <a:solidFill>
                  <a:schemeClr val="tx1">
                    <a:alpha val="80000"/>
                  </a:schemeClr>
                </a:solidFill>
              </a:rPr>
              <a:t> Colorado State University.</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E3F99DD-AA2B-0D9A-9AD8-9F9B4A2A7F93}"/>
              </a:ext>
            </a:extLst>
          </p:cNvPr>
          <p:cNvSpPr txBox="1"/>
          <p:nvPr/>
        </p:nvSpPr>
        <p:spPr>
          <a:xfrm>
            <a:off x="899266" y="4768093"/>
            <a:ext cx="4318939" cy="461665"/>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sz="2400" dirty="0"/>
              <a:t>Wildfires pollute the atmosphere</a:t>
            </a:r>
          </a:p>
        </p:txBody>
      </p:sp>
    </p:spTree>
    <p:extLst>
      <p:ext uri="{BB962C8B-B14F-4D97-AF65-F5344CB8AC3E}">
        <p14:creationId xmlns:p14="http://schemas.microsoft.com/office/powerpoint/2010/main" val="2276184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77945C-8F9D-95A8-C2E4-8CD671E7A6A5}"/>
              </a:ext>
            </a:extLst>
          </p:cNvPr>
          <p:cNvSpPr>
            <a:spLocks noGrp="1"/>
          </p:cNvSpPr>
          <p:nvPr>
            <p:ph type="title"/>
          </p:nvPr>
        </p:nvSpPr>
        <p:spPr>
          <a:xfrm>
            <a:off x="1245072" y="1289765"/>
            <a:ext cx="3651101" cy="4270963"/>
          </a:xfrm>
        </p:spPr>
        <p:txBody>
          <a:bodyPr anchor="ctr">
            <a:normAutofit/>
          </a:bodyPr>
          <a:lstStyle/>
          <a:p>
            <a:pPr algn="ctr"/>
            <a:r>
              <a:rPr lang="en-US" sz="5600">
                <a:solidFill>
                  <a:srgbClr val="FFFFFF"/>
                </a:solidFill>
              </a:rPr>
              <a:t>New Term: Flash Droughts</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636CBEE5-6874-DD21-AF8C-8D46DD18D442}"/>
              </a:ext>
            </a:extLst>
          </p:cNvPr>
          <p:cNvSpPr>
            <a:spLocks noGrp="1"/>
          </p:cNvSpPr>
          <p:nvPr>
            <p:ph idx="1"/>
          </p:nvPr>
        </p:nvSpPr>
        <p:spPr>
          <a:xfrm>
            <a:off x="6141245" y="518400"/>
            <a:ext cx="4927595" cy="5837949"/>
          </a:xfrm>
        </p:spPr>
        <p:txBody>
          <a:bodyPr anchor="ctr">
            <a:normAutofit/>
          </a:bodyPr>
          <a:lstStyle/>
          <a:p>
            <a:r>
              <a:rPr lang="en-US" sz="2400" b="1" dirty="0">
                <a:solidFill>
                  <a:schemeClr val="tx1">
                    <a:alpha val="80000"/>
                  </a:schemeClr>
                </a:solidFill>
              </a:rPr>
              <a:t>Crop reduction (2020 - Canada)</a:t>
            </a:r>
          </a:p>
          <a:p>
            <a:pPr lvl="1"/>
            <a:r>
              <a:rPr lang="en-US" dirty="0">
                <a:solidFill>
                  <a:schemeClr val="tx1">
                    <a:alpha val="80000"/>
                  </a:schemeClr>
                </a:solidFill>
              </a:rPr>
              <a:t>38% drop Wheat </a:t>
            </a:r>
          </a:p>
          <a:p>
            <a:pPr lvl="1"/>
            <a:r>
              <a:rPr lang="en-US" dirty="0">
                <a:solidFill>
                  <a:schemeClr val="tx1">
                    <a:alpha val="80000"/>
                  </a:schemeClr>
                </a:solidFill>
              </a:rPr>
              <a:t>40% drop Canola</a:t>
            </a:r>
          </a:p>
          <a:p>
            <a:pPr lvl="1"/>
            <a:endParaRPr lang="en-US" b="1" dirty="0">
              <a:solidFill>
                <a:schemeClr val="tx1">
                  <a:alpha val="80000"/>
                </a:schemeClr>
              </a:solidFill>
            </a:endParaRPr>
          </a:p>
          <a:p>
            <a:pPr lvl="1"/>
            <a:r>
              <a:rPr lang="en-US" sz="2400" b="1" dirty="0">
                <a:solidFill>
                  <a:schemeClr val="tx1">
                    <a:alpha val="80000"/>
                  </a:schemeClr>
                </a:solidFill>
              </a:rPr>
              <a:t>More sudden than regular droughts</a:t>
            </a:r>
          </a:p>
          <a:p>
            <a:pPr lvl="1"/>
            <a:r>
              <a:rPr lang="en-US" dirty="0">
                <a:solidFill>
                  <a:schemeClr val="tx1">
                    <a:alpha val="80000"/>
                  </a:schemeClr>
                </a:solidFill>
              </a:rPr>
              <a:t>When extreme heat and no precipitation combined</a:t>
            </a:r>
          </a:p>
          <a:p>
            <a:pPr lvl="1"/>
            <a:r>
              <a:rPr lang="en-US" dirty="0">
                <a:solidFill>
                  <a:schemeClr val="tx1">
                    <a:alpha val="80000"/>
                  </a:schemeClr>
                </a:solidFill>
              </a:rPr>
              <a:t>Negative impact on agriculture and livestock</a:t>
            </a:r>
          </a:p>
          <a:p>
            <a:pPr lvl="1"/>
            <a:r>
              <a:rPr lang="en-US" dirty="0">
                <a:solidFill>
                  <a:schemeClr val="tx1">
                    <a:alpha val="80000"/>
                  </a:schemeClr>
                </a:solidFill>
              </a:rPr>
              <a:t>Difficult to predict, can end quickly with rain</a:t>
            </a:r>
          </a:p>
          <a:p>
            <a:pPr lvl="1"/>
            <a:r>
              <a:rPr lang="en-US" dirty="0">
                <a:solidFill>
                  <a:schemeClr val="tx1">
                    <a:alpha val="80000"/>
                  </a:schemeClr>
                </a:solidFill>
              </a:rPr>
              <a:t>Hard to assess; socioeconomic and hydrogeological.</a:t>
            </a:r>
          </a:p>
          <a:p>
            <a:pPr lvl="1"/>
            <a:endParaRPr lang="en-US" sz="20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24656B4-566B-DC74-51DB-97BC9EE3B8B0}"/>
              </a:ext>
            </a:extLst>
          </p:cNvPr>
          <p:cNvSpPr txBox="1"/>
          <p:nvPr/>
        </p:nvSpPr>
        <p:spPr>
          <a:xfrm>
            <a:off x="1245073" y="4763911"/>
            <a:ext cx="3552706" cy="461665"/>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400" dirty="0"/>
              <a:t>This year so far: OK, KS, NJ</a:t>
            </a:r>
          </a:p>
        </p:txBody>
      </p:sp>
    </p:spTree>
    <p:extLst>
      <p:ext uri="{BB962C8B-B14F-4D97-AF65-F5344CB8AC3E}">
        <p14:creationId xmlns:p14="http://schemas.microsoft.com/office/powerpoint/2010/main" val="1042713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outdoor, sky, grass, herd&#10;&#10;Description automatically generated">
            <a:extLst>
              <a:ext uri="{FF2B5EF4-FFF2-40B4-BE49-F238E27FC236}">
                <a16:creationId xmlns:a16="http://schemas.microsoft.com/office/drawing/2014/main" id="{CAFCD1A6-555B-9709-9B49-DF61E46243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9EBA0B-2FC5-D3FE-0EAA-0126D6C0CEE4}"/>
              </a:ext>
            </a:extLst>
          </p:cNvPr>
          <p:cNvSpPr>
            <a:spLocks noGrp="1"/>
          </p:cNvSpPr>
          <p:nvPr>
            <p:ph type="title"/>
          </p:nvPr>
        </p:nvSpPr>
        <p:spPr>
          <a:xfrm>
            <a:off x="838200" y="365125"/>
            <a:ext cx="5734050" cy="992188"/>
          </a:xfrm>
        </p:spPr>
        <p:txBody>
          <a:bodyPr>
            <a:normAutofit/>
          </a:bodyPr>
          <a:lstStyle/>
          <a:p>
            <a:r>
              <a:rPr lang="en-US" sz="3700" dirty="0"/>
              <a:t>Affect of heat on agriculture</a:t>
            </a:r>
          </a:p>
        </p:txBody>
      </p:sp>
      <p:sp>
        <p:nvSpPr>
          <p:cNvPr id="7" name="Content Placeholder 6">
            <a:extLst>
              <a:ext uri="{FF2B5EF4-FFF2-40B4-BE49-F238E27FC236}">
                <a16:creationId xmlns:a16="http://schemas.microsoft.com/office/drawing/2014/main" id="{795F7112-3431-DAEA-E0A0-14B42724BB28}"/>
              </a:ext>
            </a:extLst>
          </p:cNvPr>
          <p:cNvSpPr>
            <a:spLocks noGrp="1"/>
          </p:cNvSpPr>
          <p:nvPr>
            <p:ph idx="1"/>
          </p:nvPr>
        </p:nvSpPr>
        <p:spPr>
          <a:xfrm>
            <a:off x="406401" y="1357313"/>
            <a:ext cx="3725332" cy="2616376"/>
          </a:xfrm>
        </p:spPr>
        <p:txBody>
          <a:bodyPr>
            <a:noAutofit/>
          </a:bodyPr>
          <a:lstStyle/>
          <a:p>
            <a:pPr marL="0" indent="0">
              <a:buNone/>
            </a:pPr>
            <a:r>
              <a:rPr lang="en-US" sz="2400" dirty="0"/>
              <a:t>Damage or death to workers exposed to heat (food harvesting or feed lot or processing).</a:t>
            </a:r>
          </a:p>
          <a:p>
            <a:pPr marL="0" indent="0">
              <a:buNone/>
            </a:pPr>
            <a:r>
              <a:rPr lang="en-US" sz="2400" dirty="0"/>
              <a:t>Heat stress and heat stroke; not being able to cool off at night. </a:t>
            </a:r>
          </a:p>
        </p:txBody>
      </p:sp>
      <p:sp>
        <p:nvSpPr>
          <p:cNvPr id="5" name="TextBox 4">
            <a:extLst>
              <a:ext uri="{FF2B5EF4-FFF2-40B4-BE49-F238E27FC236}">
                <a16:creationId xmlns:a16="http://schemas.microsoft.com/office/drawing/2014/main" id="{4D3696B5-0044-28F3-A716-00543A6197AA}"/>
              </a:ext>
            </a:extLst>
          </p:cNvPr>
          <p:cNvSpPr txBox="1"/>
          <p:nvPr/>
        </p:nvSpPr>
        <p:spPr>
          <a:xfrm>
            <a:off x="6314113" y="3973689"/>
            <a:ext cx="5520610" cy="267765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2400" b="1" dirty="0"/>
              <a:t>Food scarcity (availability and cost):</a:t>
            </a:r>
          </a:p>
          <a:p>
            <a:r>
              <a:rPr lang="en-US" sz="2400" dirty="0"/>
              <a:t>  Spain produces ½ the world’s supply of </a:t>
            </a:r>
            <a:r>
              <a:rPr lang="en-US" sz="2400" b="1" dirty="0"/>
              <a:t>olive oil</a:t>
            </a:r>
            <a:r>
              <a:rPr lang="en-US" sz="2400" dirty="0"/>
              <a:t>. This year’s harvest will be less than 20% of the last 5 years.</a:t>
            </a:r>
          </a:p>
          <a:p>
            <a:r>
              <a:rPr lang="en-US" sz="2400" dirty="0"/>
              <a:t>  </a:t>
            </a:r>
            <a:r>
              <a:rPr lang="en-US" sz="2400" b="1" dirty="0"/>
              <a:t>Rice growers </a:t>
            </a:r>
            <a:r>
              <a:rPr lang="en-US" sz="2400" dirty="0"/>
              <a:t>in Europe facing no harvest and bankruptcy.  </a:t>
            </a:r>
            <a:r>
              <a:rPr lang="en-US" sz="2400" b="1" dirty="0"/>
              <a:t> Wheat, maize, oats </a:t>
            </a:r>
            <a:r>
              <a:rPr lang="en-US" sz="2400" dirty="0"/>
              <a:t>are all affected.</a:t>
            </a:r>
          </a:p>
        </p:txBody>
      </p:sp>
    </p:spTree>
    <p:extLst>
      <p:ext uri="{BB962C8B-B14F-4D97-AF65-F5344CB8AC3E}">
        <p14:creationId xmlns:p14="http://schemas.microsoft.com/office/powerpoint/2010/main" val="4251110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 up of whole coffee beans and earth coffee">
            <a:extLst>
              <a:ext uri="{FF2B5EF4-FFF2-40B4-BE49-F238E27FC236}">
                <a16:creationId xmlns:a16="http://schemas.microsoft.com/office/drawing/2014/main" id="{51D15CFE-D1DA-A81E-E915-A7DCCB497A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47" y="10"/>
            <a:ext cx="12191999" cy="6857990"/>
          </a:xfrm>
          <a:prstGeom prst="rect">
            <a:avLst/>
          </a:prstGeom>
        </p:spPr>
      </p:pic>
      <p:sp>
        <p:nvSpPr>
          <p:cNvPr id="32" name="Rectangle 3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9933EF-D3C9-C559-F595-9873FF14CC9A}"/>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3600" dirty="0">
                <a:solidFill>
                  <a:srgbClr val="FFFFFF"/>
                </a:solidFill>
              </a:rPr>
              <a:t>Coffee beans – Threatened by climate change </a:t>
            </a:r>
            <a:br>
              <a:rPr lang="en-US" sz="3600" dirty="0">
                <a:solidFill>
                  <a:srgbClr val="FFFFFF"/>
                </a:solidFill>
              </a:rPr>
            </a:br>
            <a:r>
              <a:rPr lang="en-US" sz="3600" dirty="0">
                <a:solidFill>
                  <a:srgbClr val="FFFFFF"/>
                </a:solidFill>
              </a:rPr>
              <a:t>(too hot for plants, cannot move up more). </a:t>
            </a:r>
            <a:br>
              <a:rPr lang="en-US" sz="3600" dirty="0">
                <a:solidFill>
                  <a:srgbClr val="FFFFFF"/>
                </a:solidFill>
              </a:rPr>
            </a:br>
            <a:r>
              <a:rPr lang="en-US" sz="3600" dirty="0">
                <a:solidFill>
                  <a:srgbClr val="FFFFFF"/>
                </a:solidFill>
              </a:rPr>
              <a:t>Fungus (coffee leaf rust)</a:t>
            </a:r>
            <a:br>
              <a:rPr lang="en-US" sz="3600" dirty="0">
                <a:solidFill>
                  <a:srgbClr val="FFFFFF"/>
                </a:solidFill>
              </a:rPr>
            </a:br>
            <a:br>
              <a:rPr lang="en-US" sz="3600" dirty="0">
                <a:solidFill>
                  <a:srgbClr val="FFFFFF"/>
                </a:solidFill>
              </a:rPr>
            </a:br>
            <a:br>
              <a:rPr lang="en-US" sz="3600" dirty="0">
                <a:solidFill>
                  <a:srgbClr val="FFFFFF"/>
                </a:solidFill>
              </a:rPr>
            </a:br>
            <a:r>
              <a:rPr lang="en-US" sz="3600" dirty="0">
                <a:solidFill>
                  <a:srgbClr val="FFFFFF"/>
                </a:solidFill>
              </a:rPr>
              <a:t>120 million people work in the coffee business.</a:t>
            </a:r>
            <a:br>
              <a:rPr lang="en-US" sz="3600" dirty="0">
                <a:solidFill>
                  <a:srgbClr val="FFFFFF"/>
                </a:solidFill>
              </a:rPr>
            </a:br>
            <a:endParaRPr lang="en-US" sz="3600" dirty="0">
              <a:solidFill>
                <a:srgbClr val="FFFFFF"/>
              </a:solidFill>
            </a:endParaRPr>
          </a:p>
        </p:txBody>
      </p:sp>
    </p:spTree>
    <p:extLst>
      <p:ext uri="{BB962C8B-B14F-4D97-AF65-F5344CB8AC3E}">
        <p14:creationId xmlns:p14="http://schemas.microsoft.com/office/powerpoint/2010/main" val="327135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1642</TotalTime>
  <Words>1150</Words>
  <Application>Microsoft Macintosh PowerPoint</Application>
  <PresentationFormat>Widescreen</PresentationFormat>
  <Paragraphs>94</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   Drought: Wildfires and Food Shortages Effects on the Poor  www.newclimateguides.org  </vt:lpstr>
      <vt:lpstr>Effect of wildfire on the poor: loss of life, income, drinking water? </vt:lpstr>
      <vt:lpstr>Will insurance pay? renew? Cost of prevention strategies $</vt:lpstr>
      <vt:lpstr>Health effects of wildfires-Aerosols (lungs, vascular, all organs)</vt:lpstr>
      <vt:lpstr>Europe’s total burn area in 2022 so far – 4x average 2006-21</vt:lpstr>
      <vt:lpstr>PowerPoint Presentation</vt:lpstr>
      <vt:lpstr>PowerPoint Presentation</vt:lpstr>
      <vt:lpstr>(2000-5000) Cattle loss due to heat. Workers endangered.</vt:lpstr>
      <vt:lpstr>New term: Climate forcing</vt:lpstr>
      <vt:lpstr>New Term: Flash Droughts</vt:lpstr>
      <vt:lpstr>Affect of heat on agriculture</vt:lpstr>
      <vt:lpstr>Coffee beans – Threatened by climate change  (too hot for plants, cannot move up more).  Fungus (coffee leaf rust)   120 million people work in the coffee business.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Suddeness of Climate Change</dc:title>
  <dc:subject/>
  <dc:creator>Marian Langhus</dc:creator>
  <cp:keywords/>
  <dc:description/>
  <cp:lastModifiedBy>Marian Langhus</cp:lastModifiedBy>
  <cp:revision>44</cp:revision>
  <cp:lastPrinted>2022-08-04T21:46:42Z</cp:lastPrinted>
  <dcterms:created xsi:type="dcterms:W3CDTF">2022-08-02T20:55:05Z</dcterms:created>
  <dcterms:modified xsi:type="dcterms:W3CDTF">2022-08-04T21:47:06Z</dcterms:modified>
  <cp:category/>
</cp:coreProperties>
</file>